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8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  <a:srgbClr val="009999"/>
    <a:srgbClr val="6B0404"/>
    <a:srgbClr val="D6A300"/>
    <a:srgbClr val="FF9933"/>
    <a:srgbClr val="CC00CC"/>
    <a:srgbClr val="CCFF33"/>
    <a:srgbClr val="0066FF"/>
    <a:srgbClr val="0099CC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AC64DB-A566-456D-AF58-52F942673FB0}" v="80" dt="2025-08-22T20:29:35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17" autoAdjust="0"/>
    <p:restoredTop sz="94085" autoAdjust="0"/>
  </p:normalViewPr>
  <p:slideViewPr>
    <p:cSldViewPr snapToGrid="0" snapToObjects="1">
      <p:cViewPr varScale="1">
        <p:scale>
          <a:sx n="81" d="100"/>
          <a:sy n="81" d="100"/>
        </p:scale>
        <p:origin x="192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00771C1-CABE-4634-B77E-85BC8B685A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4A9AD8-87D8-4D97-9BD4-451FAC01E1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7A19EAB-ACDE-4230-BE37-0780B8F555A6}" type="datetimeFigureOut">
              <a:rPr lang="en-US" smtClean="0"/>
              <a:t>8/22/25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5014DA-8D61-45E2-BD83-7867F5389D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327086-6FA2-43BB-BC60-7A5681F171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4A2EBA9-F246-410B-AA65-B1ACFBB397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444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E9015A-413B-4937-BED3-8E7B9CD7C78C}" type="datetimeFigureOut">
              <a:rPr lang="en-US" smtClean="0"/>
              <a:t>8/22/25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1F91FBD-00E7-4246-8C37-A638C0BF24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0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59192-0A4E-9B44-935A-D5C39C89E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89" y="128574"/>
            <a:ext cx="7993774" cy="413918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610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BCB77-D2C2-4C6A-8AC2-92C06DF59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89" y="128574"/>
            <a:ext cx="7993774" cy="413918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88362-F663-4363-AA4A-7DCCC935BE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0044" y="2116138"/>
            <a:ext cx="8951913" cy="26257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584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982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BA97B-1DBF-584A-A648-80CF9DB5E87A}" type="datetimeFigureOut">
              <a:rPr lang="en-US" smtClean="0"/>
              <a:t>8/22/25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23EAE-CD3F-FB40-9116-9EDDCD301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55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77" r:id="rId2"/>
    <p:sldLayoutId id="214748367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Category:Buildings_in_Columbia,_South_Carolin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B0404">
            <a:alpha val="8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BDD10-F98A-AE4F-A0A6-9B8735ECE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DMSB Budgeting &amp; Finance Timeline FY26</a:t>
            </a:r>
            <a:endParaRPr lang="en-US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0AEDCA-510D-D3BF-1B9E-638C692FE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4904" y="4970868"/>
            <a:ext cx="2776776" cy="1820456"/>
          </a:xfrm>
          <a:prstGeom prst="rect">
            <a:avLst/>
          </a:prstGeom>
          <a:solidFill>
            <a:schemeClr val="tx1"/>
          </a:solidFill>
          <a:ln w="25400">
            <a:noFill/>
          </a:ln>
          <a:effectLst>
            <a:outerShdw blurRad="50800" dist="50800" dir="5400000" algn="ctr" rotWithShape="0">
              <a:schemeClr val="tx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8" name="Content Placeholder 43">
            <a:extLst>
              <a:ext uri="{FF2B5EF4-FFF2-40B4-BE49-F238E27FC236}">
                <a16:creationId xmlns:a16="http://schemas.microsoft.com/office/drawing/2014/main" id="{9A5845BD-9DAD-9C81-3793-965CF15055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7593114"/>
              </p:ext>
            </p:extLst>
          </p:nvPr>
        </p:nvGraphicFramePr>
        <p:xfrm>
          <a:off x="304800" y="542925"/>
          <a:ext cx="2764818" cy="19417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49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9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49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4376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July 2025</a:t>
                      </a:r>
                    </a:p>
                  </a:txBody>
                  <a:tcPr marL="69593" marR="69593" marT="34796" marB="34796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88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>
                    <a:lnL w="12700">
                      <a:solidFill>
                        <a:schemeClr val="bg1"/>
                      </a:solidFill>
                    </a:lnL>
                    <a:lnT w="12700">
                      <a:solidFill>
                        <a:schemeClr val="bg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</a:t>
                      </a:r>
                    </a:p>
                  </a:txBody>
                  <a:tcPr marL="69593" marR="69593" marT="34796" marB="34796">
                    <a:lnT w="12700">
                      <a:solidFill>
                        <a:schemeClr val="bg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>
                    <a:lnT w="12700">
                      <a:solidFill>
                        <a:schemeClr val="bg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</a:t>
                      </a:r>
                    </a:p>
                  </a:txBody>
                  <a:tcPr marL="69593" marR="69593" marT="34796" marB="34796"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69593" marR="69593" marT="34796" marB="347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>
                      <a:solidFill>
                        <a:schemeClr val="bg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888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>
                    <a:lnL w="12700">
                      <a:solidFill>
                        <a:schemeClr val="bg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682F"/>
                        </a:solidFill>
                      </a:endParaRP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69593" marR="69593" marT="34796" marB="34796">
                    <a:lnT w="12700">
                      <a:solidFill>
                        <a:schemeClr val="bg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 marL="69593" marR="69593" marT="34796" marB="34796">
                    <a:lnR w="12700">
                      <a:solidFill>
                        <a:schemeClr val="bg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88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marL="69593" marR="69593" marT="34796" marB="34796">
                    <a:lnL w="12700">
                      <a:solidFill>
                        <a:schemeClr val="bg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</a:t>
                      </a:r>
                    </a:p>
                  </a:txBody>
                  <a:tcPr marL="69593" marR="69593" marT="34796" marB="34796">
                    <a:lnR w="12700">
                      <a:solidFill>
                        <a:schemeClr val="bg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88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 marL="69593" marR="69593" marT="34796" marB="34796">
                    <a:lnL w="12700">
                      <a:solidFill>
                        <a:schemeClr val="bg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19</a:t>
                      </a:r>
                    </a:p>
                  </a:txBody>
                  <a:tcPr marL="69593" marR="69593" marT="34796" marB="34796">
                    <a:lnR w="12700">
                      <a:solidFill>
                        <a:schemeClr val="bg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8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D6A300"/>
                          </a:solidFill>
                        </a:rPr>
                        <a:t>20</a:t>
                      </a:r>
                    </a:p>
                  </a:txBody>
                  <a:tcPr marL="69593" marR="69593" marT="34796" marB="34796">
                    <a:lnL w="12700">
                      <a:solidFill>
                        <a:schemeClr val="bg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26</a:t>
                      </a:r>
                    </a:p>
                  </a:txBody>
                  <a:tcPr marL="69593" marR="69593" marT="34796" marB="34796">
                    <a:lnR w="12700">
                      <a:solidFill>
                        <a:schemeClr val="bg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888"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9592" marR="69592" marT="34796" marB="34796">
                    <a:lnL w="12700">
                      <a:solidFill>
                        <a:schemeClr val="bg1"/>
                      </a:solidFill>
                    </a:lnL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9592" marR="69592" marT="34796" marB="34796"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69592" marR="69592" marT="34796" marB="34796"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9592" marR="69592" marT="34796" marB="34796"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69592" marR="69592" marT="34796" marB="34796"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endParaRPr lang="en-US" sz="12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592" marR="69592" marT="34796" marB="34796"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marL="69592" marR="69592" marT="34796" marB="34796">
                    <a:lnR w="12700">
                      <a:solidFill>
                        <a:schemeClr val="bg1"/>
                      </a:solidFill>
                    </a:lnR>
                    <a:lnB w="12700">
                      <a:solidFill>
                        <a:schemeClr val="bg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645411"/>
                  </a:ext>
                </a:extLst>
              </a:tr>
            </a:tbl>
          </a:graphicData>
        </a:graphic>
      </p:graphicFrame>
      <p:graphicFrame>
        <p:nvGraphicFramePr>
          <p:cNvPr id="19" name="Content Placeholder 43">
            <a:extLst>
              <a:ext uri="{FF2B5EF4-FFF2-40B4-BE49-F238E27FC236}">
                <a16:creationId xmlns:a16="http://schemas.microsoft.com/office/drawing/2014/main" id="{2EB6F70D-C648-8724-1E04-3983C22AF6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07678"/>
              </p:ext>
            </p:extLst>
          </p:nvPr>
        </p:nvGraphicFramePr>
        <p:xfrm>
          <a:off x="263374" y="2666244"/>
          <a:ext cx="2876576" cy="19717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81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81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4360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November 2025</a:t>
                      </a:r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9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9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89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89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89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D6A300"/>
                          </a:solidFill>
                        </a:rPr>
                        <a:t>20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22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89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23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30</a:t>
                      </a:r>
                    </a:p>
                  </a:txBody>
                  <a:tcPr marL="69592" marR="69592" marT="34796" marB="34796"/>
                </a:tc>
                <a:extLst>
                  <a:ext uri="{0D108BD9-81ED-4DB2-BD59-A6C34878D82A}">
                    <a16:rowId xmlns:a16="http://schemas.microsoft.com/office/drawing/2014/main" val="3946297588"/>
                  </a:ext>
                </a:extLst>
              </a:tr>
            </a:tbl>
          </a:graphicData>
        </a:graphic>
      </p:graphicFrame>
      <p:graphicFrame>
        <p:nvGraphicFramePr>
          <p:cNvPr id="20" name="Content Placeholder 43">
            <a:extLst>
              <a:ext uri="{FF2B5EF4-FFF2-40B4-BE49-F238E27FC236}">
                <a16:creationId xmlns:a16="http://schemas.microsoft.com/office/drawing/2014/main" id="{C71F7E57-84AA-89E0-D8A0-132B09B5F0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959543"/>
              </p:ext>
            </p:extLst>
          </p:nvPr>
        </p:nvGraphicFramePr>
        <p:xfrm>
          <a:off x="278190" y="4813904"/>
          <a:ext cx="2853858" cy="20450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7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76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76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365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March 2026</a:t>
                      </a:r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55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5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5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99CC"/>
                          </a:solidFill>
                        </a:rPr>
                        <a:t>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55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</a:t>
                      </a:r>
                      <a:endParaRPr lang="en-US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D6A300"/>
                          </a:solidFill>
                        </a:rPr>
                        <a:t>20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21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5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99CC"/>
                          </a:solidFill>
                        </a:rPr>
                        <a:t>26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5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2" name="Content Placeholder 43">
            <a:extLst>
              <a:ext uri="{FF2B5EF4-FFF2-40B4-BE49-F238E27FC236}">
                <a16:creationId xmlns:a16="http://schemas.microsoft.com/office/drawing/2014/main" id="{8E3FA0B2-CB34-BB5C-C753-361F7B1CAC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2563601"/>
              </p:ext>
            </p:extLst>
          </p:nvPr>
        </p:nvGraphicFramePr>
        <p:xfrm>
          <a:off x="3352800" y="2714625"/>
          <a:ext cx="2769018" cy="195137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5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55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55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5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3212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December 2025</a:t>
                      </a:r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99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99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99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en-US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en-US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99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16</a:t>
                      </a:r>
                      <a:endParaRPr lang="en-US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D6A300"/>
                          </a:solidFill>
                        </a:rPr>
                        <a:t>20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9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</a:t>
                      </a:r>
                      <a:endParaRPr lang="en-US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" name="Content Placeholder 43">
            <a:extLst>
              <a:ext uri="{FF2B5EF4-FFF2-40B4-BE49-F238E27FC236}">
                <a16:creationId xmlns:a16="http://schemas.microsoft.com/office/drawing/2014/main" id="{A86A407E-7C04-C3C5-5FF2-EAA29E5B93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233071"/>
              </p:ext>
            </p:extLst>
          </p:nvPr>
        </p:nvGraphicFramePr>
        <p:xfrm>
          <a:off x="3294289" y="4816475"/>
          <a:ext cx="2793336" cy="20676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9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9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9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9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9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0843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April 2026</a:t>
                      </a:r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19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193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66FF"/>
                        </a:solidFill>
                      </a:endParaRP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66FF"/>
                          </a:solidFill>
                        </a:rPr>
                        <a:t>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66FF"/>
                          </a:solidFill>
                        </a:rPr>
                        <a:t>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66FF"/>
                          </a:solidFill>
                        </a:rPr>
                        <a:t>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19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66FF"/>
                          </a:solidFill>
                        </a:rPr>
                        <a:t>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66FF"/>
                          </a:solidFill>
                        </a:rPr>
                        <a:t>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66FF"/>
                          </a:solidFill>
                        </a:rPr>
                        <a:t>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66FF"/>
                          </a:solidFill>
                        </a:rPr>
                        <a:t>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66FF"/>
                          </a:solidFill>
                        </a:rPr>
                        <a:t>10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19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D6A300"/>
                          </a:solidFill>
                        </a:rPr>
                        <a:t>13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D6A300"/>
                          </a:solidFill>
                        </a:rPr>
                        <a:t>14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D6A300"/>
                          </a:solidFill>
                        </a:rPr>
                        <a:t>15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D6A300"/>
                          </a:solidFill>
                        </a:rPr>
                        <a:t>16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D6A300"/>
                          </a:solidFill>
                        </a:rPr>
                        <a:t>17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19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D6A300"/>
                          </a:solidFill>
                        </a:rPr>
                        <a:t>20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D6A300"/>
                          </a:solidFill>
                        </a:rPr>
                        <a:t>21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D6A300"/>
                          </a:solidFill>
                        </a:rPr>
                        <a:t>22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D6A300"/>
                          </a:solidFill>
                        </a:rPr>
                        <a:t>23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D6A300"/>
                          </a:solidFill>
                        </a:rPr>
                        <a:t>24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8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4" name="Content Placeholder 43">
            <a:extLst>
              <a:ext uri="{FF2B5EF4-FFF2-40B4-BE49-F238E27FC236}">
                <a16:creationId xmlns:a16="http://schemas.microsoft.com/office/drawing/2014/main" id="{1F58A9D7-FB5E-8B2D-68F6-E203EAE20D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5465761"/>
              </p:ext>
            </p:extLst>
          </p:nvPr>
        </p:nvGraphicFramePr>
        <p:xfrm>
          <a:off x="6324600" y="609600"/>
          <a:ext cx="2668559" cy="18995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0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61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8127">
                <a:tc gridSpan="7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b="1" dirty="0"/>
                        <a:t>September 2025</a:t>
                      </a:r>
                    </a:p>
                  </a:txBody>
                  <a:tcPr marL="69592" marR="69592" marT="34796" marB="3479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658366"/>
                  </a:ext>
                </a:extLst>
              </a:tr>
              <a:tr h="25611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S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M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T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W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T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F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69592" marR="69592" marT="34796" marB="34796"/>
                </a:tc>
                <a:extLst>
                  <a:ext uri="{0D108BD9-81ED-4DB2-BD59-A6C34878D82A}">
                    <a16:rowId xmlns:a16="http://schemas.microsoft.com/office/drawing/2014/main" val="3964569556"/>
                  </a:ext>
                </a:extLst>
              </a:tr>
              <a:tr h="25611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1" dirty="0"/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dirty="0"/>
                        <a:t>1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dirty="0"/>
                        <a:t>2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dirty="0"/>
                        <a:t>3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dirty="0"/>
                        <a:t>4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dirty="0"/>
                        <a:t>5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9592" marR="69592" marT="34796" marB="34796"/>
                </a:tc>
                <a:extLst>
                  <a:ext uri="{0D108BD9-81ED-4DB2-BD59-A6C34878D82A}">
                    <a16:rowId xmlns:a16="http://schemas.microsoft.com/office/drawing/2014/main" val="315717101"/>
                  </a:ext>
                </a:extLst>
              </a:tr>
              <a:tr h="25611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dirty="0"/>
                        <a:t>7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dirty="0"/>
                        <a:t>8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dirty="0"/>
                        <a:t>9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dirty="0"/>
                        <a:t>10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dirty="0"/>
                        <a:t>11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0" dirty="0"/>
                        <a:t>12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marL="0" lvl="0" algn="ctr" defTabSz="914400">
                        <a:buNone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9592" marR="69592" marT="34796" marB="34796"/>
                </a:tc>
                <a:extLst>
                  <a:ext uri="{0D108BD9-81ED-4DB2-BD59-A6C34878D82A}">
                    <a16:rowId xmlns:a16="http://schemas.microsoft.com/office/drawing/2014/main" val="818892466"/>
                  </a:ext>
                </a:extLst>
              </a:tr>
              <a:tr h="266785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14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15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16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17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18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19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D6A300"/>
                          </a:solidFill>
                        </a:rPr>
                        <a:t>20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127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21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22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23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24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25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26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27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127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28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29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30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5" name="Content Placeholder 43">
            <a:extLst>
              <a:ext uri="{FF2B5EF4-FFF2-40B4-BE49-F238E27FC236}">
                <a16:creationId xmlns:a16="http://schemas.microsoft.com/office/drawing/2014/main" id="{DD7B0E9D-276E-823C-0E41-EB39D34EB2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4234533"/>
              </p:ext>
            </p:extLst>
          </p:nvPr>
        </p:nvGraphicFramePr>
        <p:xfrm>
          <a:off x="6354687" y="2745620"/>
          <a:ext cx="2628781" cy="19356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4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4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4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4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36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3180">
                <a:tc gridSpan="7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b="1" i="0" u="none" strike="noStrike" noProof="0" dirty="0">
                          <a:solidFill>
                            <a:schemeClr val="bg1"/>
                          </a:solidFill>
                          <a:latin typeface="Arial"/>
                        </a:rPr>
                        <a:t>January 2026</a:t>
                      </a:r>
                    </a:p>
                  </a:txBody>
                  <a:tcPr marL="69592" marR="69592" marT="34796" marB="3479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008319"/>
                  </a:ext>
                </a:extLst>
              </a:tr>
              <a:tr h="27986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538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8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5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15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16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17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8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18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19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D6A300"/>
                          </a:solidFill>
                        </a:rPr>
                        <a:t>20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21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22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23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24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8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25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26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27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28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29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30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7030A0"/>
                          </a:solidFill>
                        </a:rPr>
                        <a:t>31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7" name="Content Placeholder 43">
            <a:extLst>
              <a:ext uri="{FF2B5EF4-FFF2-40B4-BE49-F238E27FC236}">
                <a16:creationId xmlns:a16="http://schemas.microsoft.com/office/drawing/2014/main" id="{09604CE7-2C2A-758C-4AB5-3650D7C1CB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1172786"/>
              </p:ext>
            </p:extLst>
          </p:nvPr>
        </p:nvGraphicFramePr>
        <p:xfrm>
          <a:off x="9220200" y="609600"/>
          <a:ext cx="2819432" cy="18998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2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27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2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27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3056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October 2025</a:t>
                      </a:r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7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7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7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D6A300"/>
                          </a:solidFill>
                        </a:rPr>
                        <a:t>20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05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8" name="Content Placeholder 43">
            <a:extLst>
              <a:ext uri="{FF2B5EF4-FFF2-40B4-BE49-F238E27FC236}">
                <a16:creationId xmlns:a16="http://schemas.microsoft.com/office/drawing/2014/main" id="{49BC4D56-1E02-7D44-1D5A-78A8648BFF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040997"/>
              </p:ext>
            </p:extLst>
          </p:nvPr>
        </p:nvGraphicFramePr>
        <p:xfrm>
          <a:off x="9248775" y="2733675"/>
          <a:ext cx="2822883" cy="193108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3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3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32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32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2857">
                <a:tc gridSpan="7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/>
                        <a:t>February 2026</a:t>
                      </a:r>
                    </a:p>
                  </a:txBody>
                  <a:tcPr marL="69592" marR="69592" marT="34796" marB="34796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787971"/>
                  </a:ext>
                </a:extLst>
              </a:tr>
              <a:tr h="32364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S</a:t>
                      </a:r>
                    </a:p>
                  </a:txBody>
                  <a:tcPr marL="69592" marR="69592" marT="34796" marB="34796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M</a:t>
                      </a:r>
                    </a:p>
                  </a:txBody>
                  <a:tcPr marL="69592" marR="69592" marT="34796" marB="34796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T</a:t>
                      </a:r>
                    </a:p>
                  </a:txBody>
                  <a:tcPr marL="69592" marR="69592" marT="34796" marB="34796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W</a:t>
                      </a:r>
                    </a:p>
                  </a:txBody>
                  <a:tcPr marL="69592" marR="69592" marT="34796" marB="34796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T</a:t>
                      </a:r>
                    </a:p>
                  </a:txBody>
                  <a:tcPr marL="69592" marR="69592" marT="34796" marB="34796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F</a:t>
                      </a:r>
                    </a:p>
                  </a:txBody>
                  <a:tcPr marL="69592" marR="69592" marT="34796" marB="34796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 dirty="0"/>
                        <a:t>S</a:t>
                      </a:r>
                    </a:p>
                  </a:txBody>
                  <a:tcPr marL="69592" marR="69592" marT="34796" marB="34796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241150"/>
                  </a:ext>
                </a:extLst>
              </a:tr>
              <a:tr h="32364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</a:t>
                      </a:r>
                    </a:p>
                  </a:txBody>
                  <a:tcPr marL="69592" marR="69592" marT="34796" marB="34796">
                    <a:lnL w="12700">
                      <a:solidFill>
                        <a:schemeClr val="bg1"/>
                      </a:solidFill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2</a:t>
                      </a:r>
                    </a:p>
                  </a:txBody>
                  <a:tcPr marL="69592" marR="69592" marT="34796" marB="347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3</a:t>
                      </a:r>
                    </a:p>
                  </a:txBody>
                  <a:tcPr marL="69592" marR="69592" marT="34796" marB="347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4</a:t>
                      </a:r>
                    </a:p>
                  </a:txBody>
                  <a:tcPr marL="69592" marR="69592" marT="34796" marB="347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5</a:t>
                      </a:r>
                    </a:p>
                  </a:txBody>
                  <a:tcPr marL="69592" marR="69592" marT="34796" marB="347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6</a:t>
                      </a:r>
                    </a:p>
                  </a:txBody>
                  <a:tcPr marL="69592" marR="69592" marT="34796" marB="347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7</a:t>
                      </a:r>
                    </a:p>
                  </a:txBody>
                  <a:tcPr marL="69592" marR="69592" marT="34796" marB="3479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115006"/>
                  </a:ext>
                </a:extLst>
              </a:tr>
              <a:tr h="3236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 marL="69593" marR="69593" marT="34796" marB="34796">
                    <a:lnR w="12700">
                      <a:solidFill>
                        <a:schemeClr val="bg1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</a:t>
                      </a:r>
                    </a:p>
                  </a:txBody>
                  <a:tcPr marL="69593" marR="69593" marT="34796" marB="34796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 marL="69593" marR="69593" marT="34796" marB="34796">
                    <a:lnL w="12700">
                      <a:solidFill>
                        <a:schemeClr val="bg1"/>
                      </a:solidFill>
                    </a:lnL>
                    <a:lnT w="12700">
                      <a:solidFill>
                        <a:schemeClr val="bg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</a:t>
                      </a:r>
                    </a:p>
                  </a:txBody>
                  <a:tcPr marL="69593" marR="69593" marT="34796" marB="34796">
                    <a:lnT w="12700">
                      <a:solidFill>
                        <a:schemeClr val="bg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</a:t>
                      </a:r>
                    </a:p>
                  </a:txBody>
                  <a:tcPr marL="69593" marR="69593" marT="34796" marB="34796">
                    <a:lnT w="12700">
                      <a:solidFill>
                        <a:schemeClr val="bg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 marL="69593" marR="69593" marT="34796" marB="34796">
                    <a:lnT w="12700">
                      <a:solidFill>
                        <a:schemeClr val="bg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</a:t>
                      </a:r>
                    </a:p>
                  </a:txBody>
                  <a:tcPr marL="69593" marR="69593" marT="34796" marB="34796">
                    <a:lnT w="12700">
                      <a:solidFill>
                        <a:schemeClr val="bg1"/>
                      </a:solidFill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6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16</a:t>
                      </a:r>
                    </a:p>
                  </a:txBody>
                  <a:tcPr marL="69593" marR="69593" marT="34796" marB="34796">
                    <a:lnT w="12700">
                      <a:solidFill>
                        <a:schemeClr val="bg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D6A300"/>
                          </a:solidFill>
                        </a:rPr>
                        <a:t>20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21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6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9" name="Content Placeholder 43">
            <a:extLst>
              <a:ext uri="{FF2B5EF4-FFF2-40B4-BE49-F238E27FC236}">
                <a16:creationId xmlns:a16="http://schemas.microsoft.com/office/drawing/2014/main" id="{F674BD6D-EE50-8AA8-1747-5EB1F67BA6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2035657"/>
              </p:ext>
            </p:extLst>
          </p:nvPr>
        </p:nvGraphicFramePr>
        <p:xfrm>
          <a:off x="3352800" y="581025"/>
          <a:ext cx="2731962" cy="19435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6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6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6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66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23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9729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August 2025</a:t>
                      </a:r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76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M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W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F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769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682F"/>
                        </a:solidFill>
                      </a:endParaRP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2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7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rgbClr val="00682F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9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7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10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11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12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13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14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15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16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7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17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18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19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D6A300"/>
                          </a:solidFill>
                        </a:rPr>
                        <a:t>20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>
                          <a:solidFill>
                            <a:srgbClr val="00682F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22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23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7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24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25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26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27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28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29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30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7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682F"/>
                          </a:solidFill>
                        </a:rPr>
                        <a:t>31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682F"/>
                        </a:solidFill>
                      </a:endParaRP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682F"/>
                        </a:solidFill>
                      </a:endParaRP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682F"/>
                        </a:solidFill>
                      </a:endParaRP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3572218431"/>
                  </a:ext>
                </a:extLst>
              </a:tr>
            </a:tbl>
          </a:graphicData>
        </a:graphic>
      </p:graphicFrame>
      <p:graphicFrame>
        <p:nvGraphicFramePr>
          <p:cNvPr id="48" name="Content Placeholder 43">
            <a:extLst>
              <a:ext uri="{FF2B5EF4-FFF2-40B4-BE49-F238E27FC236}">
                <a16:creationId xmlns:a16="http://schemas.microsoft.com/office/drawing/2014/main" id="{103B91CF-D880-D8E4-F52B-B4757CCB30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287242"/>
              </p:ext>
            </p:extLst>
          </p:nvPr>
        </p:nvGraphicFramePr>
        <p:xfrm>
          <a:off x="9298969" y="4806949"/>
          <a:ext cx="2650221" cy="20562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8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8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8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6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1550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June 2026</a:t>
                      </a:r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78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M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W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F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781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7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99CC"/>
                          </a:solidFill>
                        </a:rPr>
                        <a:t>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13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7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D6A300"/>
                          </a:solidFill>
                        </a:rPr>
                        <a:t>20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7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0099CC"/>
                          </a:solidFill>
                        </a:rPr>
                        <a:t>25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27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7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C2B58AE7-004E-D0E7-F416-AA194C212E36}"/>
              </a:ext>
            </a:extLst>
          </p:cNvPr>
          <p:cNvSpPr/>
          <p:nvPr/>
        </p:nvSpPr>
        <p:spPr>
          <a:xfrm>
            <a:off x="6221259" y="4739013"/>
            <a:ext cx="31315" cy="3131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0" name="Content Placeholder 43">
            <a:extLst>
              <a:ext uri="{FF2B5EF4-FFF2-40B4-BE49-F238E27FC236}">
                <a16:creationId xmlns:a16="http://schemas.microsoft.com/office/drawing/2014/main" id="{2555F821-F75F-945A-BB2B-6117707AD3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424680"/>
              </p:ext>
            </p:extLst>
          </p:nvPr>
        </p:nvGraphicFramePr>
        <p:xfrm>
          <a:off x="6286500" y="4810125"/>
          <a:ext cx="2691360" cy="205620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44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4706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May 2026</a:t>
                      </a:r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07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W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071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0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99CC"/>
                          </a:solidFill>
                        </a:rPr>
                        <a:t>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0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16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0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D6A300"/>
                          </a:solidFill>
                        </a:rPr>
                        <a:t>20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99CC"/>
                          </a:solidFill>
                        </a:rPr>
                        <a:t>21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22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23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0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25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26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29</a:t>
                      </a:r>
                    </a:p>
                  </a:txBody>
                  <a:tcPr marL="69593" marR="69593" marT="34796" marB="347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30</a:t>
                      </a:r>
                    </a:p>
                  </a:txBody>
                  <a:tcPr marL="69593" marR="69593" marT="34796" marB="3479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07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31</a:t>
                      </a:r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marL="69592" marR="69592" marT="34796" marB="34796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marL="69592" marR="69592" marT="34796" marB="34796"/>
                </a:tc>
                <a:extLst>
                  <a:ext uri="{0D108BD9-81ED-4DB2-BD59-A6C34878D82A}">
                    <a16:rowId xmlns:a16="http://schemas.microsoft.com/office/drawing/2014/main" val="952882462"/>
                  </a:ext>
                </a:extLst>
              </a:tr>
            </a:tbl>
          </a:graphicData>
        </a:graphic>
      </p:graphicFrame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610A5F26-A34E-E897-0A5D-F551BB089C3A}"/>
              </a:ext>
            </a:extLst>
          </p:cNvPr>
          <p:cNvSpPr/>
          <p:nvPr/>
        </p:nvSpPr>
        <p:spPr>
          <a:xfrm>
            <a:off x="9647434" y="5358674"/>
            <a:ext cx="435429" cy="322217"/>
          </a:xfrm>
          <a:prstGeom prst="triangle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675836B-F881-A171-4630-8F385A175A49}"/>
              </a:ext>
            </a:extLst>
          </p:cNvPr>
          <p:cNvSpPr/>
          <p:nvPr/>
        </p:nvSpPr>
        <p:spPr>
          <a:xfrm>
            <a:off x="10467975" y="1156062"/>
            <a:ext cx="342899" cy="237309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E793F31-84BF-BC09-F1CD-9F9B30EE0061}"/>
              </a:ext>
            </a:extLst>
          </p:cNvPr>
          <p:cNvSpPr/>
          <p:nvPr/>
        </p:nvSpPr>
        <p:spPr>
          <a:xfrm>
            <a:off x="11277600" y="2224545"/>
            <a:ext cx="342899" cy="237309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00405122-0372-2597-249F-1BDC76F4796E}"/>
              </a:ext>
            </a:extLst>
          </p:cNvPr>
          <p:cNvSpPr/>
          <p:nvPr/>
        </p:nvSpPr>
        <p:spPr>
          <a:xfrm>
            <a:off x="3776521" y="3258669"/>
            <a:ext cx="347804" cy="275105"/>
          </a:xfrm>
          <a:prstGeom prst="triangle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E58FD87E-2CD4-2E22-E57E-B606F12225C1}"/>
              </a:ext>
            </a:extLst>
          </p:cNvPr>
          <p:cNvSpPr/>
          <p:nvPr/>
        </p:nvSpPr>
        <p:spPr>
          <a:xfrm>
            <a:off x="4169251" y="4053475"/>
            <a:ext cx="347804" cy="275105"/>
          </a:xfrm>
          <a:prstGeom prst="triangle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A1225C3-049B-B518-753C-080F47D4657B}"/>
              </a:ext>
            </a:extLst>
          </p:cNvPr>
          <p:cNvSpPr/>
          <p:nvPr/>
        </p:nvSpPr>
        <p:spPr>
          <a:xfrm>
            <a:off x="7783640" y="3901074"/>
            <a:ext cx="273240" cy="223885"/>
          </a:xfrm>
          <a:prstGeom prst="ellipse">
            <a:avLst/>
          </a:prstGeom>
          <a:noFill/>
          <a:ln w="19050"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iamond 8">
            <a:extLst>
              <a:ext uri="{FF2B5EF4-FFF2-40B4-BE49-F238E27FC236}">
                <a16:creationId xmlns:a16="http://schemas.microsoft.com/office/drawing/2014/main" id="{82416DCA-BAF8-8739-B3C9-BB02DE8E7E28}"/>
              </a:ext>
            </a:extLst>
          </p:cNvPr>
          <p:cNvSpPr/>
          <p:nvPr/>
        </p:nvSpPr>
        <p:spPr>
          <a:xfrm>
            <a:off x="7491644" y="1141908"/>
            <a:ext cx="422996" cy="351611"/>
          </a:xfrm>
          <a:prstGeom prst="diamond">
            <a:avLst/>
          </a:prstGeom>
          <a:noFill/>
          <a:ln w="19050"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CDB2D71D-7FF9-125F-26BB-D21FBA03EA0A}"/>
              </a:ext>
            </a:extLst>
          </p:cNvPr>
          <p:cNvSpPr/>
          <p:nvPr/>
        </p:nvSpPr>
        <p:spPr>
          <a:xfrm>
            <a:off x="7027126" y="4098059"/>
            <a:ext cx="365760" cy="276723"/>
          </a:xfrm>
          <a:prstGeom prst="star5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3FB081E-7F6A-A55C-8125-48863528EEB6}"/>
              </a:ext>
            </a:extLst>
          </p:cNvPr>
          <p:cNvSpPr/>
          <p:nvPr/>
        </p:nvSpPr>
        <p:spPr>
          <a:xfrm>
            <a:off x="11347259" y="3690312"/>
            <a:ext cx="273240" cy="223885"/>
          </a:xfrm>
          <a:prstGeom prst="ellipse">
            <a:avLst/>
          </a:prstGeom>
          <a:noFill/>
          <a:ln w="19050"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3E65A5E-2B9A-D053-B90E-DE870D2DC176}"/>
              </a:ext>
            </a:extLst>
          </p:cNvPr>
          <p:cNvSpPr/>
          <p:nvPr/>
        </p:nvSpPr>
        <p:spPr>
          <a:xfrm>
            <a:off x="9721659" y="4392700"/>
            <a:ext cx="273240" cy="223885"/>
          </a:xfrm>
          <a:prstGeom prst="ellipse">
            <a:avLst/>
          </a:prstGeom>
          <a:noFill/>
          <a:ln w="19050"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0EF70BAD-993A-B5B8-CEC7-1A6013317E04}"/>
              </a:ext>
            </a:extLst>
          </p:cNvPr>
          <p:cNvSpPr/>
          <p:nvPr/>
        </p:nvSpPr>
        <p:spPr>
          <a:xfrm>
            <a:off x="10017548" y="6501038"/>
            <a:ext cx="435429" cy="322217"/>
          </a:xfrm>
          <a:prstGeom prst="triangle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C01AC910-04BE-2321-6932-806F8C00436E}"/>
              </a:ext>
            </a:extLst>
          </p:cNvPr>
          <p:cNvSpPr/>
          <p:nvPr/>
        </p:nvSpPr>
        <p:spPr>
          <a:xfrm>
            <a:off x="7529634" y="1484406"/>
            <a:ext cx="347015" cy="275844"/>
          </a:xfrm>
          <a:prstGeom prst="hexagon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70FE7E63-1E55-0C02-10B6-B8FD16178228}"/>
              </a:ext>
            </a:extLst>
          </p:cNvPr>
          <p:cNvSpPr/>
          <p:nvPr/>
        </p:nvSpPr>
        <p:spPr>
          <a:xfrm>
            <a:off x="706541" y="5405047"/>
            <a:ext cx="347015" cy="275844"/>
          </a:xfrm>
          <a:prstGeom prst="hexagon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F97454C6-1AE5-01C2-63F6-75FF849A9061}"/>
              </a:ext>
            </a:extLst>
          </p:cNvPr>
          <p:cNvSpPr/>
          <p:nvPr/>
        </p:nvSpPr>
        <p:spPr>
          <a:xfrm>
            <a:off x="9684771" y="3394843"/>
            <a:ext cx="347015" cy="275844"/>
          </a:xfrm>
          <a:prstGeom prst="hexagon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Hexagon 20">
            <a:extLst>
              <a:ext uri="{FF2B5EF4-FFF2-40B4-BE49-F238E27FC236}">
                <a16:creationId xmlns:a16="http://schemas.microsoft.com/office/drawing/2014/main" id="{E1361DB4-5AA4-1172-0CA5-58212CD8F1F4}"/>
              </a:ext>
            </a:extLst>
          </p:cNvPr>
          <p:cNvSpPr/>
          <p:nvPr/>
        </p:nvSpPr>
        <p:spPr>
          <a:xfrm>
            <a:off x="3776521" y="1567001"/>
            <a:ext cx="347015" cy="275844"/>
          </a:xfrm>
          <a:prstGeom prst="hexagon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lowchart: Document 28">
            <a:extLst>
              <a:ext uri="{FF2B5EF4-FFF2-40B4-BE49-F238E27FC236}">
                <a16:creationId xmlns:a16="http://schemas.microsoft.com/office/drawing/2014/main" id="{09EDC553-CCA1-C343-E485-6617C7173FBC}"/>
              </a:ext>
            </a:extLst>
          </p:cNvPr>
          <p:cNvSpPr/>
          <p:nvPr/>
        </p:nvSpPr>
        <p:spPr>
          <a:xfrm>
            <a:off x="2407920" y="5993074"/>
            <a:ext cx="223520" cy="227205"/>
          </a:xfrm>
          <a:prstGeom prst="flowChartDocumen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lowchart: Document 29">
            <a:extLst>
              <a:ext uri="{FF2B5EF4-FFF2-40B4-BE49-F238E27FC236}">
                <a16:creationId xmlns:a16="http://schemas.microsoft.com/office/drawing/2014/main" id="{3125E6A7-7989-4C41-0393-AF8CD9633A68}"/>
              </a:ext>
            </a:extLst>
          </p:cNvPr>
          <p:cNvSpPr/>
          <p:nvPr/>
        </p:nvSpPr>
        <p:spPr>
          <a:xfrm>
            <a:off x="10185333" y="3424904"/>
            <a:ext cx="223520" cy="227205"/>
          </a:xfrm>
          <a:prstGeom prst="flowChartDocumen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41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6000"/>
                    </a14:imgEffect>
                    <a14:imgEffect>
                      <a14:saturation sat="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0ECA859-7835-460B-8E03-D94D36E7F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DMSB Budgeting &amp; Finance Timeline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697679-E10C-C397-38CA-3BDA75EFA1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335627"/>
              </p:ext>
            </p:extLst>
          </p:nvPr>
        </p:nvGraphicFramePr>
        <p:xfrm>
          <a:off x="126124" y="673167"/>
          <a:ext cx="11908220" cy="565860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977055">
                  <a:extLst>
                    <a:ext uri="{9D8B030D-6E8A-4147-A177-3AD203B41FA5}">
                      <a16:colId xmlns:a16="http://schemas.microsoft.com/office/drawing/2014/main" val="2855312019"/>
                    </a:ext>
                  </a:extLst>
                </a:gridCol>
                <a:gridCol w="2977055">
                  <a:extLst>
                    <a:ext uri="{9D8B030D-6E8A-4147-A177-3AD203B41FA5}">
                      <a16:colId xmlns:a16="http://schemas.microsoft.com/office/drawing/2014/main" val="3770571183"/>
                    </a:ext>
                  </a:extLst>
                </a:gridCol>
                <a:gridCol w="2977055">
                  <a:extLst>
                    <a:ext uri="{9D8B030D-6E8A-4147-A177-3AD203B41FA5}">
                      <a16:colId xmlns:a16="http://schemas.microsoft.com/office/drawing/2014/main" val="2173615858"/>
                    </a:ext>
                  </a:extLst>
                </a:gridCol>
                <a:gridCol w="2977055">
                  <a:extLst>
                    <a:ext uri="{9D8B030D-6E8A-4147-A177-3AD203B41FA5}">
                      <a16:colId xmlns:a16="http://schemas.microsoft.com/office/drawing/2014/main" val="714831524"/>
                    </a:ext>
                  </a:extLst>
                </a:gridCol>
              </a:tblGrid>
              <a:tr h="4175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u="sng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07/01 – Start of FY26, Start of the 1</a:t>
                      </a:r>
                      <a:r>
                        <a:rPr lang="en-US" sz="1000" b="0" u="sng" kern="1200" baseline="300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000" b="0" u="sng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Quarter of FY26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sng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10/01 –of the 2</a:t>
                      </a:r>
                      <a:r>
                        <a:rPr lang="en-US" sz="1000" b="0" u="sng" kern="1200" baseline="300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000" b="0" u="sng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Quarter of FY26</a:t>
                      </a:r>
                    </a:p>
                    <a:p>
                      <a:pPr marL="0" algn="l" defTabSz="914400" rtl="0" eaLnBrk="1" latinLnBrk="0" hangingPunct="1"/>
                      <a:endParaRPr lang="en-US" sz="1000" u="sng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sng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01/01 –Start of the 3</a:t>
                      </a:r>
                      <a:r>
                        <a:rPr lang="en-US" sz="1000" b="0" u="sng" kern="1200" baseline="300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000" b="0" u="sng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Quarter of FY26</a:t>
                      </a:r>
                    </a:p>
                    <a:p>
                      <a:pPr marL="0" algn="l" defTabSz="914400" rtl="0" eaLnBrk="1" latinLnBrk="0" hangingPunct="1"/>
                      <a:endParaRPr lang="en-US" sz="1000" u="sng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sng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04/01 –Start of the 1</a:t>
                      </a:r>
                      <a:r>
                        <a:rPr lang="en-US" sz="1000" b="0" u="sng" kern="1200" baseline="300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000" b="0" u="sng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Quarter of FY26</a:t>
                      </a:r>
                    </a:p>
                    <a:p>
                      <a:pPr marL="0" algn="l" defTabSz="914400" rtl="0" eaLnBrk="1" latinLnBrk="0" hangingPunct="1"/>
                      <a:endParaRPr lang="en-US" sz="1000" u="sng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246639"/>
                  </a:ext>
                </a:extLst>
              </a:tr>
              <a:tr h="578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7030A0"/>
                          </a:solidFill>
                          <a:latin typeface="Arial Narrow" panose="020B0606020202030204" pitchFamily="34" charset="0"/>
                        </a:rPr>
                        <a:t>07/15 – 07/31 – ADR Committee Preparation and Meeting</a:t>
                      </a:r>
                    </a:p>
                    <a:p>
                      <a:endParaRPr lang="en-US" sz="1000" dirty="0">
                        <a:solidFill>
                          <a:srgbClr val="00642D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</a:rPr>
                        <a:t>10/01 – Action and Budget Planning Package and Matrix for FY27 Kick-Off</a:t>
                      </a:r>
                    </a:p>
                    <a:p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7030A0"/>
                          </a:solidFill>
                          <a:latin typeface="Arial Narrow" panose="020B0606020202030204" pitchFamily="34" charset="0"/>
                        </a:rPr>
                        <a:t>01/15 – 01/31 – ADR Committee Preparation and Meeting</a:t>
                      </a:r>
                    </a:p>
                    <a:p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9999"/>
                          </a:solidFill>
                          <a:latin typeface="Arial Narrow" panose="020B0606020202030204" pitchFamily="34" charset="0"/>
                        </a:rPr>
                        <a:t>06/01 – ADR December Planning Kick-Off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053192"/>
                  </a:ext>
                </a:extLst>
              </a:tr>
              <a:tr h="578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08/11 – 09/10 – Time and Effort Reporting Period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D6A3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</a:rPr>
                        <a:t>10/31 – Action and Budget Planning Package and Matrix Submission Deadline for FY27</a:t>
                      </a:r>
                    </a:p>
                    <a:p>
                      <a:endParaRPr lang="en-US" sz="1000" dirty="0">
                        <a:solidFill>
                          <a:srgbClr val="D6A3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9900"/>
                          </a:solidFill>
                          <a:latin typeface="Arial Narrow" panose="020B0606020202030204" pitchFamily="34" charset="0"/>
                        </a:rPr>
                        <a:t>01/15 – USC Anaplan Budget Projection Submission Deadline to the USC Budget Office </a:t>
                      </a:r>
                    </a:p>
                    <a:p>
                      <a:endParaRPr lang="en-US" sz="1000" dirty="0">
                        <a:solidFill>
                          <a:srgbClr val="D6A3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9999"/>
                          </a:solidFill>
                          <a:latin typeface="Arial Narrow" panose="020B0606020202030204" pitchFamily="34" charset="0"/>
                        </a:rPr>
                        <a:t>06/30 – ADR December Submission Deadline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206844"/>
                  </a:ext>
                </a:extLst>
              </a:tr>
              <a:tr h="578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D6A300"/>
                          </a:solidFill>
                          <a:latin typeface="Arial Narrow" panose="020B0606020202030204" pitchFamily="34" charset="0"/>
                        </a:rPr>
                        <a:t>07/20, 08/20 and 09/20 – Monthly Budget Status Report Notifications</a:t>
                      </a:r>
                      <a:endParaRPr lang="en-US" sz="1000" dirty="0">
                        <a:solidFill>
                          <a:srgbClr val="D6A3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D6A300"/>
                          </a:solidFill>
                          <a:latin typeface="Arial Narrow" panose="020B0606020202030204" pitchFamily="34" charset="0"/>
                        </a:rPr>
                        <a:t>10/20, 11/20 and 12/20 – Monthly Budget Status Report Notifications</a:t>
                      </a:r>
                      <a:endParaRPr lang="en-US" sz="1000" dirty="0">
                        <a:solidFill>
                          <a:srgbClr val="D6A300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en-US" sz="1000" b="1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D6A300"/>
                          </a:solidFill>
                          <a:latin typeface="Arial Narrow" panose="020B0606020202030204" pitchFamily="34" charset="0"/>
                        </a:rPr>
                        <a:t>01/20, 02/20 and 03/20 – Monthly Budget Status Report Notifications</a:t>
                      </a:r>
                      <a:endParaRPr lang="en-US" sz="1000" dirty="0">
                        <a:solidFill>
                          <a:srgbClr val="D6A300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D6A300"/>
                          </a:solidFill>
                          <a:latin typeface="Arial Narrow" panose="020B0606020202030204" pitchFamily="34" charset="0"/>
                        </a:rPr>
                        <a:t>04/20, 05/20 and 06/20 – Monthly Budget Status Report Notifications</a:t>
                      </a:r>
                      <a:endParaRPr lang="en-US" sz="1000" dirty="0">
                        <a:solidFill>
                          <a:srgbClr val="D6A300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498053"/>
                  </a:ext>
                </a:extLst>
              </a:tr>
              <a:tr h="578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642D"/>
                          </a:solidFill>
                          <a:latin typeface="Arial Narrow" panose="020B0606020202030204" pitchFamily="34" charset="0"/>
                        </a:rPr>
                        <a:t>08/01 - 08/31 – Budget Distribution and Budget Letter Distribution</a:t>
                      </a:r>
                      <a:endParaRPr lang="en-US" sz="1000" dirty="0">
                        <a:solidFill>
                          <a:srgbClr val="00642D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rgbClr val="7030A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9999"/>
                          </a:solidFill>
                          <a:latin typeface="Arial Narrow" panose="020B0606020202030204" pitchFamily="34" charset="0"/>
                        </a:rPr>
                        <a:t>12/01 – ADR December Planning Kick-Off </a:t>
                      </a:r>
                    </a:p>
                    <a:p>
                      <a:endParaRPr lang="en-US" sz="1000" dirty="0">
                        <a:solidFill>
                          <a:srgbClr val="0066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01/20 – DMSB Academic and Administrative Budgets for FY27 are distributed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rgbClr val="009999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706856"/>
                  </a:ext>
                </a:extLst>
              </a:tr>
              <a:tr h="4175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 Narrow" panose="020B0606020202030204" pitchFamily="34" charset="0"/>
                        </a:rPr>
                        <a:t>09/03 – Provost’s Office Faculty Planning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Arial Narrow" panose="020B0606020202030204" pitchFamily="34" charset="0"/>
                        </a:rPr>
                        <a:t>Document Due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9999"/>
                          </a:solidFill>
                          <a:latin typeface="Arial Narrow" panose="020B0606020202030204" pitchFamily="34" charset="0"/>
                        </a:rPr>
                        <a:t>12/23 – ADR December Submission Deadline</a:t>
                      </a:r>
                    </a:p>
                    <a:p>
                      <a:endParaRPr lang="en-US" sz="1000" dirty="0">
                        <a:solidFill>
                          <a:srgbClr val="0066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1" kern="1200" dirty="0">
                          <a:solidFill>
                            <a:srgbClr val="0099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02/13 – Anaplan Three-Year Projection Submission Due to USC Budget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rgbClr val="009999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648870"/>
                  </a:ext>
                </a:extLst>
              </a:tr>
              <a:tr h="578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08/11 – 09/10 – Time and Effort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1" kern="1200" dirty="0">
                          <a:solidFill>
                            <a:srgbClr val="0099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02/23 – Fee Solicitation Planning Period Submission Due to USC Budget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069446"/>
                  </a:ext>
                </a:extLst>
              </a:tr>
              <a:tr h="417586">
                <a:tc>
                  <a:txBody>
                    <a:bodyPr/>
                    <a:lstStyle/>
                    <a:p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03/01 – Time &amp; Effort Reporting for PIs Kick-Off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581242"/>
                  </a:ext>
                </a:extLst>
              </a:tr>
              <a:tr h="373140">
                <a:tc>
                  <a:txBody>
                    <a:bodyPr/>
                    <a:lstStyle/>
                    <a:p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rgbClr val="0099CC"/>
                          </a:solidFill>
                          <a:latin typeface="Arial Narrow" panose="020B0606020202030204" pitchFamily="34" charset="0"/>
                        </a:rPr>
                        <a:t>03/03 – Physical Inventory Kick-Off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rgbClr val="0099CC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03/20 – Physical Inventory Final Approval</a:t>
                      </a:r>
                    </a:p>
                    <a:p>
                      <a:endParaRPr lang="en-US" sz="1000" b="1" dirty="0">
                        <a:solidFill>
                          <a:srgbClr val="0099CC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620642"/>
                  </a:ext>
                </a:extLst>
              </a:tr>
              <a:tr h="331964">
                <a:tc>
                  <a:txBody>
                    <a:bodyPr/>
                    <a:lstStyle/>
                    <a:p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02/03 – Blueprint Submission Due to USC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03/20 – Blueprint Presentation</a:t>
                      </a:r>
                    </a:p>
                    <a:p>
                      <a:endParaRPr lang="en-US" sz="10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570295"/>
                  </a:ext>
                </a:extLst>
              </a:tr>
              <a:tr h="417586">
                <a:tc>
                  <a:txBody>
                    <a:bodyPr/>
                    <a:lstStyle/>
                    <a:p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02/02 - 03/02 – Time &amp; Effort Reporting Period</a:t>
                      </a:r>
                    </a:p>
                    <a:p>
                      <a:pPr marL="0" algn="l" defTabSz="914400" rtl="0" eaLnBrk="1" latinLnBrk="0" hangingPunct="1"/>
                      <a:endParaRPr lang="en-US" sz="1000" b="1" kern="1200" dirty="0">
                        <a:solidFill>
                          <a:srgbClr val="0099CC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sng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06/30 – Year-end Date for  FY26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720719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533017ED-10B0-7832-6266-A32A11FCDD38}"/>
              </a:ext>
            </a:extLst>
          </p:cNvPr>
          <p:cNvSpPr/>
          <p:nvPr/>
        </p:nvSpPr>
        <p:spPr>
          <a:xfrm>
            <a:off x="5491506" y="1359768"/>
            <a:ext cx="310820" cy="223914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1AE0736-48B0-4F5C-FAC3-4EBB8F070FDF}"/>
              </a:ext>
            </a:extLst>
          </p:cNvPr>
          <p:cNvSpPr/>
          <p:nvPr/>
        </p:nvSpPr>
        <p:spPr>
          <a:xfrm>
            <a:off x="5451391" y="1942390"/>
            <a:ext cx="347015" cy="231850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BD7F585-8873-A9B8-4197-5A91297D3150}"/>
              </a:ext>
            </a:extLst>
          </p:cNvPr>
          <p:cNvSpPr/>
          <p:nvPr/>
        </p:nvSpPr>
        <p:spPr>
          <a:xfrm>
            <a:off x="8526690" y="1898396"/>
            <a:ext cx="365759" cy="245364"/>
          </a:xfrm>
          <a:prstGeom prst="ellipse">
            <a:avLst/>
          </a:prstGeom>
          <a:noFill/>
          <a:ln w="19050"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7252ADA-924C-BBC9-8BBE-4A2B9247CB5B}"/>
              </a:ext>
            </a:extLst>
          </p:cNvPr>
          <p:cNvSpPr/>
          <p:nvPr/>
        </p:nvSpPr>
        <p:spPr>
          <a:xfrm>
            <a:off x="8576962" y="4128084"/>
            <a:ext cx="373997" cy="227204"/>
          </a:xfrm>
          <a:prstGeom prst="ellipse">
            <a:avLst/>
          </a:prstGeom>
          <a:noFill/>
          <a:ln w="19050"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DFDEDD3-6A2E-2D14-828A-08B7EC5204A8}"/>
              </a:ext>
            </a:extLst>
          </p:cNvPr>
          <p:cNvSpPr/>
          <p:nvPr/>
        </p:nvSpPr>
        <p:spPr>
          <a:xfrm>
            <a:off x="8560875" y="3585979"/>
            <a:ext cx="373997" cy="227205"/>
          </a:xfrm>
          <a:prstGeom prst="ellipse">
            <a:avLst/>
          </a:prstGeom>
          <a:noFill/>
          <a:ln w="19050">
            <a:solidFill>
              <a:srgbClr val="009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54889236-6718-58BF-F6EB-E29D688EA833}"/>
              </a:ext>
            </a:extLst>
          </p:cNvPr>
          <p:cNvSpPr/>
          <p:nvPr/>
        </p:nvSpPr>
        <p:spPr>
          <a:xfrm>
            <a:off x="5491506" y="2961036"/>
            <a:ext cx="253947" cy="276723"/>
          </a:xfrm>
          <a:prstGeom prst="triangle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4D67002-6AF1-C47D-F55F-BE332F694E7E}"/>
              </a:ext>
            </a:extLst>
          </p:cNvPr>
          <p:cNvSpPr/>
          <p:nvPr/>
        </p:nvSpPr>
        <p:spPr>
          <a:xfrm>
            <a:off x="5491506" y="3464479"/>
            <a:ext cx="253946" cy="276723"/>
          </a:xfrm>
          <a:prstGeom prst="triangle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FB499371-24FC-F79F-4413-35D9552510D2}"/>
              </a:ext>
            </a:extLst>
          </p:cNvPr>
          <p:cNvSpPr/>
          <p:nvPr/>
        </p:nvSpPr>
        <p:spPr>
          <a:xfrm>
            <a:off x="2481555" y="3451476"/>
            <a:ext cx="257586" cy="269006"/>
          </a:xfrm>
          <a:prstGeom prst="diamond">
            <a:avLst/>
          </a:prstGeom>
          <a:noFill/>
          <a:ln w="19050"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lowchart: Document 18">
            <a:extLst>
              <a:ext uri="{FF2B5EF4-FFF2-40B4-BE49-F238E27FC236}">
                <a16:creationId xmlns:a16="http://schemas.microsoft.com/office/drawing/2014/main" id="{9616445A-74D1-BE6B-DB60-65E7BBF90BFA}"/>
              </a:ext>
            </a:extLst>
          </p:cNvPr>
          <p:cNvSpPr/>
          <p:nvPr/>
        </p:nvSpPr>
        <p:spPr>
          <a:xfrm>
            <a:off x="8585200" y="5485074"/>
            <a:ext cx="223520" cy="227205"/>
          </a:xfrm>
          <a:prstGeom prst="flowChartDocumen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92D89F9-5B5B-D2A6-59B8-5FFC49B557BA}"/>
              </a:ext>
            </a:extLst>
          </p:cNvPr>
          <p:cNvSpPr/>
          <p:nvPr/>
        </p:nvSpPr>
        <p:spPr>
          <a:xfrm>
            <a:off x="11450371" y="1171884"/>
            <a:ext cx="253947" cy="276723"/>
          </a:xfrm>
          <a:prstGeom prst="triangle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7991CD4C-AD33-FF34-6CC4-1D2A96D6E335}"/>
              </a:ext>
            </a:extLst>
          </p:cNvPr>
          <p:cNvSpPr/>
          <p:nvPr/>
        </p:nvSpPr>
        <p:spPr>
          <a:xfrm>
            <a:off x="11470689" y="1749321"/>
            <a:ext cx="253947" cy="276723"/>
          </a:xfrm>
          <a:prstGeom prst="triangle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6D062A2F-A974-5241-5285-158D99632044}"/>
              </a:ext>
            </a:extLst>
          </p:cNvPr>
          <p:cNvSpPr/>
          <p:nvPr/>
        </p:nvSpPr>
        <p:spPr>
          <a:xfrm>
            <a:off x="8514080" y="3069723"/>
            <a:ext cx="365760" cy="276723"/>
          </a:xfrm>
          <a:prstGeom prst="star5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Hexagon 22">
            <a:extLst>
              <a:ext uri="{FF2B5EF4-FFF2-40B4-BE49-F238E27FC236}">
                <a16:creationId xmlns:a16="http://schemas.microsoft.com/office/drawing/2014/main" id="{FD62CCA5-716D-1E79-8D05-7A997ABB11E3}"/>
              </a:ext>
            </a:extLst>
          </p:cNvPr>
          <p:cNvSpPr/>
          <p:nvPr/>
        </p:nvSpPr>
        <p:spPr>
          <a:xfrm>
            <a:off x="2649712" y="1819728"/>
            <a:ext cx="347015" cy="275844"/>
          </a:xfrm>
          <a:prstGeom prst="hexagon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Hexagon 23">
            <a:extLst>
              <a:ext uri="{FF2B5EF4-FFF2-40B4-BE49-F238E27FC236}">
                <a16:creationId xmlns:a16="http://schemas.microsoft.com/office/drawing/2014/main" id="{A551810A-5DE9-47AE-17B0-A04BC73682DF}"/>
              </a:ext>
            </a:extLst>
          </p:cNvPr>
          <p:cNvSpPr/>
          <p:nvPr/>
        </p:nvSpPr>
        <p:spPr>
          <a:xfrm>
            <a:off x="8545434" y="5983414"/>
            <a:ext cx="347015" cy="275844"/>
          </a:xfrm>
          <a:prstGeom prst="hexagon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710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alendar Graphics">
      <a:dk1>
        <a:srgbClr val="000000"/>
      </a:dk1>
      <a:lt1>
        <a:srgbClr val="FFFFFF"/>
      </a:lt1>
      <a:dk2>
        <a:srgbClr val="333333"/>
      </a:dk2>
      <a:lt2>
        <a:srgbClr val="C8C8C8"/>
      </a:lt2>
      <a:accent1>
        <a:srgbClr val="D14B79"/>
      </a:accent1>
      <a:accent2>
        <a:srgbClr val="F0015E"/>
      </a:accent2>
      <a:accent3>
        <a:srgbClr val="454948"/>
      </a:accent3>
      <a:accent4>
        <a:srgbClr val="363636"/>
      </a:accent4>
      <a:accent5>
        <a:srgbClr val="0363EF"/>
      </a:accent5>
      <a:accent6>
        <a:srgbClr val="0054D9"/>
      </a:accent6>
      <a:hlink>
        <a:srgbClr val="0563C1"/>
      </a:hlink>
      <a:folHlink>
        <a:srgbClr val="C8C7C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78819717_win32_v2" id="{F0E41DFD-3C5F-45FF-A09D-970DA4671CA5}" vid="{9414A552-8F3B-428A-BC91-24012AE74C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FF5A29E2D36E40A2BDC85D9039456A" ma:contentTypeVersion="11" ma:contentTypeDescription="Create a new document." ma:contentTypeScope="" ma:versionID="90970ecd1cd41da76056e7fd6b3f15c1">
  <xsd:schema xmlns:xsd="http://www.w3.org/2001/XMLSchema" xmlns:xs="http://www.w3.org/2001/XMLSchema" xmlns:p="http://schemas.microsoft.com/office/2006/metadata/properties" xmlns:ns2="eb147d76-98d4-4c66-b869-071c029bedcb" xmlns:ns3="83947ad2-a4a7-490d-8efb-3a66a0f2e4b5" targetNamespace="http://schemas.microsoft.com/office/2006/metadata/properties" ma:root="true" ma:fieldsID="0e06ba2ba680156f0cfee90f241a43d7" ns2:_="" ns3:_="">
    <xsd:import namespace="eb147d76-98d4-4c66-b869-071c029bedcb"/>
    <xsd:import namespace="83947ad2-a4a7-490d-8efb-3a66a0f2e4b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Sent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147d76-98d4-4c66-b869-071c029bedc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947ad2-a4a7-490d-8efb-3a66a0f2e4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Sent" ma:index="14" nillable="true" ma:displayName="Sent" ma:default="1" ma:description="The column is used to say whether the email was sent." ma:format="Dropdown" ma:internalName="Sent">
      <xsd:simpleType>
        <xsd:restriction base="dms:Text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t xmlns="83947ad2-a4a7-490d-8efb-3a66a0f2e4b5">1</Sent>
  </documentManagement>
</p:properties>
</file>

<file path=customXml/itemProps1.xml><?xml version="1.0" encoding="utf-8"?>
<ds:datastoreItem xmlns:ds="http://schemas.openxmlformats.org/officeDocument/2006/customXml" ds:itemID="{B8F5212D-B514-4BC1-BF23-111EA3A9BF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147d76-98d4-4c66-b869-071c029bedcb"/>
    <ds:schemaRef ds:uri="83947ad2-a4a7-490d-8efb-3a66a0f2e4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1A6740-48D8-4BB2-9A6D-3E93D32615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3FAB09-053A-43FB-8523-3D6BEDD7ADFA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eb147d76-98d4-4c66-b869-071c029bedcb"/>
    <ds:schemaRef ds:uri="http://schemas.openxmlformats.org/package/2006/metadata/core-properties"/>
    <ds:schemaRef ds:uri="http://purl.org/dc/dcmitype/"/>
    <ds:schemaRef ds:uri="http://www.w3.org/XML/1998/namespace"/>
    <ds:schemaRef ds:uri="83947ad2-a4a7-490d-8efb-3a66a0f2e4b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Annual calendar with sticky notes</Template>
  <TotalTime>14727</TotalTime>
  <Words>762</Words>
  <Application>Microsoft Macintosh PowerPoint</Application>
  <PresentationFormat>Widescreen</PresentationFormat>
  <Paragraphs>494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DMSB Budgeting &amp; Finance Timeline FY26</vt:lpstr>
      <vt:lpstr>DMSB Budgeting &amp; Finance Timeline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a Slide Title</dc:title>
  <dc:subject/>
  <dc:creator>Mayer, Heather</dc:creator>
  <cp:keywords/>
  <dc:description/>
  <cp:lastModifiedBy>Grubbs, Laney</cp:lastModifiedBy>
  <cp:revision>1013</cp:revision>
  <cp:lastPrinted>2024-02-26T20:26:33Z</cp:lastPrinted>
  <dcterms:created xsi:type="dcterms:W3CDTF">2024-02-21T19:21:47Z</dcterms:created>
  <dcterms:modified xsi:type="dcterms:W3CDTF">2025-08-25T08:52:14Z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0x0101003FFF5A29E2D36E40A2BDC85D9039456A</vt:lpwstr>
  </property>
</Properties>
</file>